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7" r:id="rId9"/>
    <p:sldId id="269" r:id="rId10"/>
    <p:sldId id="265" r:id="rId11"/>
    <p:sldId id="266" r:id="rId12"/>
    <p:sldId id="271" r:id="rId13"/>
    <p:sldId id="282" r:id="rId14"/>
    <p:sldId id="288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3" r:id="rId26"/>
    <p:sldId id="284" r:id="rId27"/>
    <p:sldId id="286" r:id="rId28"/>
    <p:sldId id="287" r:id="rId29"/>
    <p:sldId id="289" r:id="rId30"/>
    <p:sldId id="290" r:id="rId31"/>
    <p:sldId id="291" r:id="rId32"/>
    <p:sldId id="292" r:id="rId3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7" name="Alcím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30" name="Dátum hely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B3C15-1694-4354-9F59-AC0EC23935E1}" type="datetimeFigureOut">
              <a:rPr lang="hu-HU" smtClean="0"/>
              <a:pPr/>
              <a:t>2022. 10. 13.</a:t>
            </a:fld>
            <a:endParaRPr lang="hu-HU"/>
          </a:p>
        </p:txBody>
      </p:sp>
      <p:sp>
        <p:nvSpPr>
          <p:cNvPr id="19" name="Élőláb hely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27" name="Dia számának hely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44747-6FB3-4A49-9F5D-246E1757B45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B3C15-1694-4354-9F59-AC0EC23935E1}" type="datetimeFigureOut">
              <a:rPr lang="hu-HU" smtClean="0"/>
              <a:pPr/>
              <a:t>2022. 10. 13.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44747-6FB3-4A49-9F5D-246E1757B45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B3C15-1694-4354-9F59-AC0EC23935E1}" type="datetimeFigureOut">
              <a:rPr lang="hu-HU" smtClean="0"/>
              <a:pPr/>
              <a:t>2022. 10. 13.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44747-6FB3-4A49-9F5D-246E1757B45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FA75481-7DA9-4B78-8A76-19AA1E814F54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B3C15-1694-4354-9F59-AC0EC23935E1}" type="datetimeFigureOut">
              <a:rPr lang="hu-HU" smtClean="0"/>
              <a:pPr/>
              <a:t>2022. 10. 13.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44747-6FB3-4A49-9F5D-246E1757B45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B3C15-1694-4354-9F59-AC0EC23935E1}" type="datetimeFigureOut">
              <a:rPr lang="hu-HU" smtClean="0"/>
              <a:pPr/>
              <a:t>2022. 10. 13.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44747-6FB3-4A49-9F5D-246E1757B45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B3C15-1694-4354-9F59-AC0EC23935E1}" type="datetimeFigureOut">
              <a:rPr lang="hu-HU" smtClean="0"/>
              <a:pPr/>
              <a:t>2022. 10. 13.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44747-6FB3-4A49-9F5D-246E1757B45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B3C15-1694-4354-9F59-AC0EC23935E1}" type="datetimeFigureOut">
              <a:rPr lang="hu-HU" smtClean="0"/>
              <a:pPr/>
              <a:t>2022. 10. 13.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44747-6FB3-4A49-9F5D-246E1757B45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B3C15-1694-4354-9F59-AC0EC23935E1}" type="datetimeFigureOut">
              <a:rPr lang="hu-HU" smtClean="0"/>
              <a:pPr/>
              <a:t>2022. 10. 13.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44747-6FB3-4A49-9F5D-246E1757B45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B3C15-1694-4354-9F59-AC0EC23935E1}" type="datetimeFigureOut">
              <a:rPr lang="hu-HU" smtClean="0"/>
              <a:pPr/>
              <a:t>2022. 10. 13.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44747-6FB3-4A49-9F5D-246E1757B45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B3C15-1694-4354-9F59-AC0EC23935E1}" type="datetimeFigureOut">
              <a:rPr lang="hu-HU" smtClean="0"/>
              <a:pPr/>
              <a:t>2022. 10. 13.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44747-6FB3-4A49-9F5D-246E1757B45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gy sarkán kerekítve levágott téglalap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erékszögű háromszög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B3C15-1694-4354-9F59-AC0EC23935E1}" type="datetimeFigureOut">
              <a:rPr lang="hu-HU" smtClean="0"/>
              <a:pPr/>
              <a:t>2022. 10. 13.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C244747-6FB3-4A49-9F5D-246E1757B458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  <p:sp>
        <p:nvSpPr>
          <p:cNvPr id="10" name="Szabadkézi sokszög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Szabadkézi sokszög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abadkézi sokszög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Szabadkézi sokszög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Cím hely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0" name="Szöveg hely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10" name="Dátum hely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21B3C15-1694-4354-9F59-AC0EC23935E1}" type="datetimeFigureOut">
              <a:rPr lang="hu-HU" smtClean="0"/>
              <a:pPr/>
              <a:t>2022. 10. 13.</a:t>
            </a:fld>
            <a:endParaRPr lang="hu-HU"/>
          </a:p>
        </p:txBody>
      </p:sp>
      <p:sp>
        <p:nvSpPr>
          <p:cNvPr id="22" name="Élőláb hely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18" name="Dia számának hely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C244747-6FB3-4A49-9F5D-246E1757B458}" type="slidenum">
              <a:rPr lang="hu-HU" smtClean="0"/>
              <a:pPr/>
              <a:t>‹#›</a:t>
            </a:fld>
            <a:endParaRPr lang="hu-HU"/>
          </a:p>
        </p:txBody>
      </p:sp>
      <p:grpSp>
        <p:nvGrpSpPr>
          <p:cNvPr id="2" name="Csoportba foglalás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Szabadkézi sokszög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Szabadkézi sokszög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oszifesztival.hu/" TargetMode="Externa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11560" y="764704"/>
            <a:ext cx="7851648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/>
              <a:t>SZÉPKORÚAK A MÚZEUMOK ŐSZI FESZTIVÁLJÁN</a:t>
            </a:r>
            <a:endParaRPr lang="hu-HU" dirty="0"/>
          </a:p>
        </p:txBody>
      </p:sp>
      <p:pic>
        <p:nvPicPr>
          <p:cNvPr id="4" name="Kép 3" descr="271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212976"/>
            <a:ext cx="7848872" cy="26489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hu-HU" sz="4000" b="1" dirty="0"/>
              <a:t/>
            </a:r>
            <a:br>
              <a:rPr lang="hu-HU" sz="4000" b="1" dirty="0"/>
            </a:br>
            <a:endParaRPr lang="hu-HU" sz="4000" b="1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04664"/>
            <a:ext cx="8686800" cy="5919936"/>
          </a:xfrm>
        </p:spPr>
        <p:txBody>
          <a:bodyPr>
            <a:normAutofit/>
          </a:bodyPr>
          <a:lstStyle/>
          <a:p>
            <a:endParaRPr lang="hu-HU" sz="2800" dirty="0" smtClean="0"/>
          </a:p>
          <a:p>
            <a:pPr algn="ctr">
              <a:buNone/>
            </a:pPr>
            <a:r>
              <a:rPr lang="hu-HU" sz="2800" b="1" dirty="0" smtClean="0">
                <a:solidFill>
                  <a:schemeClr val="accent1">
                    <a:lumMod val="50000"/>
                  </a:schemeClr>
                </a:solidFill>
              </a:rPr>
              <a:t>Múzeumok </a:t>
            </a:r>
            <a:r>
              <a:rPr lang="hu-HU" sz="2800" b="1" dirty="0">
                <a:solidFill>
                  <a:schemeClr val="accent1">
                    <a:lumMod val="50000"/>
                  </a:schemeClr>
                </a:solidFill>
              </a:rPr>
              <a:t>Őszi Fesztiváljának </a:t>
            </a:r>
            <a:r>
              <a:rPr lang="hu-HU" sz="2800" b="1" dirty="0" smtClean="0">
                <a:solidFill>
                  <a:schemeClr val="accent1">
                    <a:lumMod val="50000"/>
                  </a:schemeClr>
                </a:solidFill>
              </a:rPr>
              <a:t>tematikái változtak az évek során</a:t>
            </a:r>
            <a:endParaRPr lang="hu-HU" sz="2800" b="1" dirty="0"/>
          </a:p>
          <a:p>
            <a:pPr lvl="1"/>
            <a:r>
              <a:rPr lang="hu-HU" sz="2800" dirty="0"/>
              <a:t>Pincétől a </a:t>
            </a:r>
            <a:r>
              <a:rPr lang="hu-HU" sz="2800" dirty="0" smtClean="0"/>
              <a:t>padlásig</a:t>
            </a:r>
            <a:endParaRPr lang="hu-HU" sz="2800" dirty="0"/>
          </a:p>
          <a:p>
            <a:pPr lvl="1"/>
            <a:r>
              <a:rPr lang="hu-HU" sz="2800" dirty="0" smtClean="0"/>
              <a:t>Játszani is engedd…</a:t>
            </a:r>
          </a:p>
          <a:p>
            <a:pPr lvl="1"/>
            <a:r>
              <a:rPr lang="hu-HU" sz="2800" dirty="0" smtClean="0"/>
              <a:t>Művészetek találkozása</a:t>
            </a:r>
          </a:p>
          <a:p>
            <a:pPr lvl="1"/>
            <a:r>
              <a:rPr lang="hu-HU" sz="2800" dirty="0" smtClean="0"/>
              <a:t>Álruhában</a:t>
            </a:r>
          </a:p>
          <a:p>
            <a:pPr lvl="1"/>
            <a:r>
              <a:rPr lang="hu-HU" sz="2800" dirty="0" smtClean="0"/>
              <a:t>Reneszánsz ember a 21. században</a:t>
            </a:r>
          </a:p>
          <a:p>
            <a:pPr lvl="1"/>
            <a:r>
              <a:rPr lang="hu-HU" sz="2800" dirty="0" smtClean="0"/>
              <a:t>Múzeumi tanösvény</a:t>
            </a:r>
          </a:p>
          <a:p>
            <a:pPr lvl="1"/>
            <a:r>
              <a:rPr lang="hu-HU" sz="2800" b="1" dirty="0" smtClean="0"/>
              <a:t>Múzeumok </a:t>
            </a:r>
            <a:r>
              <a:rPr lang="hu-HU" sz="2800" b="1" dirty="0"/>
              <a:t>őszbúcsúztató </a:t>
            </a:r>
            <a:r>
              <a:rPr lang="hu-HU" sz="2800" b="1" dirty="0" smtClean="0"/>
              <a:t>vígassága</a:t>
            </a:r>
          </a:p>
          <a:p>
            <a:pPr lvl="1"/>
            <a:r>
              <a:rPr lang="hu-HU" sz="2800" dirty="0" smtClean="0"/>
              <a:t>Múzeumok délidőben</a:t>
            </a:r>
            <a:endParaRPr lang="hu-HU" sz="28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3568" y="0"/>
            <a:ext cx="7851648" cy="1828800"/>
          </a:xfrm>
        </p:spPr>
        <p:txBody>
          <a:bodyPr/>
          <a:lstStyle/>
          <a:p>
            <a:pPr algn="ctr"/>
            <a:r>
              <a:rPr lang="hu-HU" dirty="0" smtClean="0"/>
              <a:t>A változások éve: 2013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854696" cy="4248472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hu-HU" dirty="0" smtClean="0"/>
              <a:t>A szervezők elhagyták a tematikus orientálást </a:t>
            </a:r>
          </a:p>
          <a:p>
            <a:pPr algn="ctr">
              <a:buFont typeface="Wingdings" pitchFamily="2" charset="2"/>
              <a:buChar char="Ø"/>
            </a:pPr>
            <a:endParaRPr lang="hu-HU" dirty="0" smtClean="0"/>
          </a:p>
          <a:p>
            <a:pPr algn="ctr">
              <a:buFont typeface="Wingdings" pitchFamily="2" charset="2"/>
              <a:buChar char="Ø"/>
            </a:pPr>
            <a:r>
              <a:rPr lang="hu-HU" b="1" dirty="0" smtClean="0"/>
              <a:t>Innentől kezdve évről-évre megfogalmazták a Múzeumok Őszi Fesztiválja központi üzenetét</a:t>
            </a:r>
          </a:p>
          <a:p>
            <a:pPr algn="ctr"/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b="1" dirty="0" smtClean="0"/>
              <a:t>PL: „A MÚZEUM LEGYEN MINDENKIÉ” – ez a jelmondat a generációk</a:t>
            </a:r>
            <a:br>
              <a:rPr lang="hu-HU" b="1" dirty="0" smtClean="0"/>
            </a:br>
            <a:r>
              <a:rPr lang="hu-HU" b="1" dirty="0" smtClean="0"/>
              <a:t>közötti találkozások sokszínű múzeumi lehetőségére irányította a figyelm</a:t>
            </a:r>
            <a:r>
              <a:rPr lang="hu-HU" dirty="0" smtClean="0"/>
              <a:t>et</a:t>
            </a:r>
          </a:p>
          <a:p>
            <a:pPr algn="ctr"/>
            <a:endParaRPr lang="hu-HU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5576" y="0"/>
            <a:ext cx="2743200" cy="1162050"/>
          </a:xfrm>
        </p:spPr>
        <p:txBody>
          <a:bodyPr/>
          <a:lstStyle/>
          <a:p>
            <a:r>
              <a:rPr lang="hu-HU" b="1" u="sng" dirty="0" smtClean="0">
                <a:solidFill>
                  <a:srgbClr val="00B050"/>
                </a:solidFill>
              </a:rPr>
              <a:t>ÚJDONSÁG MÉG</a:t>
            </a:r>
            <a:r>
              <a:rPr lang="hu-HU" dirty="0" smtClean="0"/>
              <a:t>: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179512" y="1412776"/>
            <a:ext cx="3528392" cy="5256584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hu-HU" sz="2400" dirty="0" smtClean="0"/>
              <a:t>LÉTERJÖN EGY SAJÁT HONLAP</a:t>
            </a:r>
            <a:br>
              <a:rPr lang="hu-HU" sz="2400" dirty="0" smtClean="0"/>
            </a:br>
            <a:r>
              <a:rPr lang="hu-HU" sz="2400" dirty="0" smtClean="0"/>
              <a:t> </a:t>
            </a:r>
            <a:r>
              <a:rPr lang="hu-HU" sz="2400" b="1" dirty="0" smtClean="0"/>
              <a:t>– </a:t>
            </a:r>
            <a:r>
              <a:rPr lang="hu-HU" sz="2400" b="1" u="sng" dirty="0" smtClean="0">
                <a:hlinkClick r:id="rId2"/>
              </a:rPr>
              <a:t>WWW.OSZIFESZTIVAL.HU</a:t>
            </a:r>
            <a:endParaRPr lang="hu-HU" sz="2400" b="1" u="sng" dirty="0" smtClean="0"/>
          </a:p>
          <a:p>
            <a:endParaRPr lang="hu-HU" sz="2400" b="1" u="sng" dirty="0" smtClean="0"/>
          </a:p>
          <a:p>
            <a:pPr>
              <a:buFont typeface="Wingdings" pitchFamily="2" charset="2"/>
              <a:buChar char="Ø"/>
            </a:pPr>
            <a:r>
              <a:rPr lang="hu-HU" sz="2400" b="1" u="sng" dirty="0" smtClean="0"/>
              <a:t>AZ ARCULATI ELMEK BŐVÜLNEK: MEGJELENIK A SÜNI</a:t>
            </a:r>
          </a:p>
          <a:p>
            <a:endParaRPr lang="hu-HU" sz="2400" b="1" u="sng" dirty="0" smtClean="0"/>
          </a:p>
          <a:p>
            <a:pPr>
              <a:buFont typeface="Wingdings" pitchFamily="2" charset="2"/>
              <a:buChar char="Ø"/>
            </a:pPr>
            <a:r>
              <a:rPr lang="hu-HU" sz="2400" b="1" dirty="0" smtClean="0"/>
              <a:t>A FACEBBOKON IS KÖVETHETŐVÉ VÁLIK A FESZTIVÁL PROGRAMKÍNALATA</a:t>
            </a:r>
            <a:endParaRPr lang="hu-HU" sz="2400" dirty="0" smtClean="0"/>
          </a:p>
          <a:p>
            <a:endParaRPr lang="hu-HU" b="1" u="sng" dirty="0" smtClean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5" name="Tartalom helye 4" descr="Screenshot 2022-09-25 at 15-21-20 A 2022-es Múzeumok Őszi Fesztiválja arculati elemei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032250" y="548680"/>
            <a:ext cx="5111750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05800" cy="1143000"/>
          </a:xfrm>
        </p:spPr>
        <p:txBody>
          <a:bodyPr/>
          <a:lstStyle/>
          <a:p>
            <a:pPr algn="ctr"/>
            <a:r>
              <a:rPr lang="hu-HU" dirty="0" smtClean="0"/>
              <a:t>PIKTOGRAMOK: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466" y="944952"/>
            <a:ext cx="3031792" cy="302645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110578"/>
            <a:ext cx="2927128" cy="292712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9850"/>
            <a:ext cx="2909842" cy="2904719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059" y="3788146"/>
            <a:ext cx="2884866" cy="288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1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1628800"/>
            <a:ext cx="8229600" cy="782960"/>
          </a:xfrm>
        </p:spPr>
        <p:txBody>
          <a:bodyPr>
            <a:normAutofit fontScale="90000"/>
          </a:bodyPr>
          <a:lstStyle/>
          <a:p>
            <a:pPr algn="ctr"/>
            <a:r>
              <a:rPr lang="hu-H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SZAKMAI PROGRAMOK</a:t>
            </a:r>
            <a:r>
              <a:rPr lang="hu-HU" sz="4800" dirty="0" smtClean="0"/>
              <a:t/>
            </a:r>
            <a:br>
              <a:rPr lang="hu-HU" sz="4800" dirty="0" smtClean="0"/>
            </a:br>
            <a:r>
              <a:rPr lang="hu-HU" sz="4000" dirty="0" smtClean="0">
                <a:solidFill>
                  <a:schemeClr val="tx1"/>
                </a:solidFill>
              </a:rPr>
              <a:t>Országos Múzeumpedagógiai Tanévnyitó- </a:t>
            </a:r>
            <a:r>
              <a:rPr lang="hu-HU" sz="4000" dirty="0" smtClean="0"/>
              <a:t>Kezdetét veszi a Múzeumok Őszi Fesztiválja</a:t>
            </a:r>
            <a:endParaRPr lang="hu-HU" sz="40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004" y="2411760"/>
            <a:ext cx="6264696" cy="4173854"/>
          </a:xfr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66" y="188640"/>
            <a:ext cx="1342298" cy="134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17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305800" cy="1143000"/>
          </a:xfrm>
        </p:spPr>
        <p:txBody>
          <a:bodyPr/>
          <a:lstStyle/>
          <a:p>
            <a:pPr algn="ctr"/>
            <a:r>
              <a:rPr lang="hu-HU" b="1" dirty="0" smtClean="0"/>
              <a:t>Néhány szlogen:</a:t>
            </a:r>
            <a:endParaRPr lang="hu-HU" b="1" dirty="0"/>
          </a:p>
        </p:txBody>
      </p:sp>
      <p:pic>
        <p:nvPicPr>
          <p:cNvPr id="3" name="Kép 2" descr="797_10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28800"/>
            <a:ext cx="4932040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Kép 3" descr="inde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1412776"/>
            <a:ext cx="3131840" cy="3373200"/>
          </a:xfrm>
          <a:prstGeom prst="rect">
            <a:avLst/>
          </a:prstGeom>
        </p:spPr>
      </p:pic>
      <p:pic>
        <p:nvPicPr>
          <p:cNvPr id="5" name="Kép 4" descr="mof_level_logo_szlogennel_2019-1-264x3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3140968"/>
            <a:ext cx="2880320" cy="3273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252520" cy="2304256"/>
          </a:xfrm>
        </p:spPr>
        <p:txBody>
          <a:bodyPr>
            <a:noAutofit/>
          </a:bodyPr>
          <a:lstStyle/>
          <a:p>
            <a:pPr algn="ctr"/>
            <a:r>
              <a:rPr lang="hu-HU" sz="3600" b="1" dirty="0" smtClean="0"/>
              <a:t>2016:  </a:t>
            </a:r>
            <a:r>
              <a:rPr lang="hu-HU" sz="3600" dirty="0" smtClean="0"/>
              <a:t/>
            </a:r>
            <a:br>
              <a:rPr lang="hu-HU" sz="3600" dirty="0" smtClean="0"/>
            </a:br>
            <a:r>
              <a:rPr lang="hu-HU" sz="3600" b="1" i="1" dirty="0" smtClean="0"/>
              <a:t>Építs hidat!– HÍD, ami összeköt!</a:t>
            </a:r>
            <a:r>
              <a:rPr lang="hu-HU" sz="3600" dirty="0" smtClean="0"/>
              <a:t/>
            </a:r>
            <a:br>
              <a:rPr lang="hu-HU" sz="3600" dirty="0" smtClean="0"/>
            </a:br>
            <a:r>
              <a:rPr lang="hu-HU" sz="2400" dirty="0" smtClean="0"/>
              <a:t> (A Széchényi emlékév által inspirált )</a:t>
            </a:r>
            <a:br>
              <a:rPr lang="hu-HU" sz="2400" dirty="0" smtClean="0"/>
            </a:br>
            <a:r>
              <a:rPr lang="hu-HU" sz="2400" dirty="0" smtClean="0"/>
              <a:t>Körbetekertük a szolnoki hidak egy részét</a:t>
            </a:r>
            <a:endParaRPr lang="hu-HU" sz="2400" dirty="0"/>
          </a:p>
        </p:txBody>
      </p:sp>
      <p:pic>
        <p:nvPicPr>
          <p:cNvPr id="4" name="Kép 3" descr="Kerékpártúra plakát.pd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2420888"/>
            <a:ext cx="2952328" cy="41761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SC_42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19464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Kép 2" descr="DSC_42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91980" y="0"/>
            <a:ext cx="4752020" cy="3168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Kép 3" descr="DSC_426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919897">
            <a:off x="2643252" y="3197801"/>
            <a:ext cx="4217034" cy="3115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-99392"/>
            <a:ext cx="8223448" cy="1514432"/>
          </a:xfrm>
        </p:spPr>
        <p:txBody>
          <a:bodyPr/>
          <a:lstStyle/>
          <a:p>
            <a:pPr algn="ctr"/>
            <a:r>
              <a:rPr lang="hu-HU" dirty="0" smtClean="0"/>
              <a:t>MÚZEUMI ŐSZBÚCSÚZTATÓ</a:t>
            </a:r>
            <a:endParaRPr lang="hu-HU" dirty="0"/>
          </a:p>
        </p:txBody>
      </p:sp>
      <p:pic>
        <p:nvPicPr>
          <p:cNvPr id="3" name="Kép 2" descr="DSC_34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340768"/>
            <a:ext cx="7272808" cy="4848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1980728" y="764704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 smtClean="0"/>
              <a:t>2017:</a:t>
            </a:r>
            <a:br>
              <a:rPr lang="hu-HU" b="1" dirty="0" smtClean="0"/>
            </a:br>
            <a:r>
              <a:rPr lang="hu-HU" b="1" dirty="0" smtClean="0"/>
              <a:t> „</a:t>
            </a:r>
            <a:r>
              <a:rPr lang="hu-HU" b="1" i="1" dirty="0" smtClean="0"/>
              <a:t>Az ajtó nyitva áll”</a:t>
            </a:r>
            <a:endParaRPr lang="hu-HU" b="1" i="1" dirty="0"/>
          </a:p>
        </p:txBody>
      </p:sp>
      <p:pic>
        <p:nvPicPr>
          <p:cNvPr id="5" name="Kép 4" descr="23270385_1484935558222503_8485187301676925237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78040" y="1"/>
            <a:ext cx="466596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59632" y="-315416"/>
            <a:ext cx="7215336" cy="4275856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hu-HU" dirty="0" smtClean="0"/>
              <a:t>„</a:t>
            </a:r>
            <a:r>
              <a:rPr lang="hu-HU" sz="4000" dirty="0" smtClean="0"/>
              <a:t>ITT VAN AZ ŐSZ, ITT VAN ÚJRA”- DE MIÉRT PONT AZ ŐSZ?</a:t>
            </a:r>
            <a:br>
              <a:rPr lang="hu-HU" sz="4000" dirty="0" smtClean="0"/>
            </a:br>
            <a:r>
              <a:rPr lang="hu-HU" sz="4000" dirty="0" smtClean="0"/>
              <a:t>EGY KIS FESZTIVÁL TÖRTÉNET DIÓHÉJBAN</a:t>
            </a:r>
            <a:r>
              <a:rPr lang="hu-HU" sz="4000" dirty="0" smtClean="0">
                <a:sym typeface="Wingdings" pitchFamily="2" charset="2"/>
              </a:rPr>
              <a:t>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pic>
        <p:nvPicPr>
          <p:cNvPr id="3" name="Kép 2" descr="dió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3140968"/>
            <a:ext cx="5688632" cy="35553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DSC_74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599384" cy="5129808"/>
          </a:xfrm>
          <a:prstGeom prst="rect">
            <a:avLst/>
          </a:prstGeom>
        </p:spPr>
      </p:pic>
      <p:pic>
        <p:nvPicPr>
          <p:cNvPr id="5" name="Kép 4" descr="23551001_1496592103723515_8996290601291127265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2273829"/>
            <a:ext cx="6228184" cy="45841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1332656" y="-603448"/>
            <a:ext cx="4176464" cy="1368152"/>
          </a:xfrm>
        </p:spPr>
        <p:txBody>
          <a:bodyPr>
            <a:normAutofit/>
          </a:bodyPr>
          <a:lstStyle/>
          <a:p>
            <a:pPr algn="ctr"/>
            <a:r>
              <a:rPr lang="hu-HU" sz="4000" b="1" dirty="0" smtClean="0">
                <a:solidFill>
                  <a:schemeClr val="tx1"/>
                </a:solidFill>
              </a:rPr>
              <a:t>2018</a:t>
            </a:r>
            <a:r>
              <a:rPr lang="hu-HU" b="1" dirty="0" smtClean="0">
                <a:solidFill>
                  <a:schemeClr val="tx1"/>
                </a:solidFill>
              </a:rPr>
              <a:t>:                         </a:t>
            </a:r>
            <a:endParaRPr lang="hu-HU" b="1" dirty="0">
              <a:solidFill>
                <a:schemeClr val="tx1"/>
              </a:solidFill>
            </a:endParaRPr>
          </a:p>
        </p:txBody>
      </p:sp>
      <p:pic>
        <p:nvPicPr>
          <p:cNvPr id="3" name="Kép 2" descr="797_10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1150" y="3789040"/>
            <a:ext cx="3923928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Kép 3" descr="feherhimzes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1700808"/>
            <a:ext cx="5256584" cy="504056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2267744" y="188640"/>
            <a:ext cx="56166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/>
              <a:t>Szép menyecskék varrták fejér patyolatból” a magyarországi fehérhímzések típusai </a:t>
            </a:r>
            <a:endParaRPr lang="hu-HU" sz="2800" b="1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521919"/>
            <a:ext cx="8062664" cy="1162050"/>
          </a:xfrm>
        </p:spPr>
        <p:txBody>
          <a:bodyPr/>
          <a:lstStyle/>
          <a:p>
            <a:pPr algn="ctr"/>
            <a:r>
              <a:rPr lang="hu-HU" b="1" dirty="0" smtClean="0"/>
              <a:t>KÉT PROGRAM LÉTRJÖTTÉHEZ JÁRULT HOZZÁ EZ A  GYÖNYÖRŰ IDŐSZAKI KIÁLLÍTÁS</a:t>
            </a:r>
            <a:endParaRPr lang="hu-HU" b="1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1979712" y="1844824"/>
            <a:ext cx="5040560" cy="816496"/>
          </a:xfrm>
        </p:spPr>
        <p:txBody>
          <a:bodyPr>
            <a:noAutofit/>
          </a:bodyPr>
          <a:lstStyle/>
          <a:p>
            <a:pPr algn="ctr"/>
            <a:r>
              <a:rPr lang="hu-HU" sz="3600" dirty="0" smtClean="0">
                <a:solidFill>
                  <a:srgbClr val="C00000"/>
                </a:solidFill>
              </a:rPr>
              <a:t>Csipkék csacsogása, textilek találkozása</a:t>
            </a:r>
            <a:endParaRPr lang="hu-HU" sz="3600" dirty="0">
              <a:solidFill>
                <a:srgbClr val="C00000"/>
              </a:solidFill>
            </a:endParaRPr>
          </a:p>
        </p:txBody>
      </p:sp>
      <p:pic>
        <p:nvPicPr>
          <p:cNvPr id="5" name="Csipkék csacsogása, textilek találkozása 2018.10.26. _ Csipkék csacsogása, te...-784212921910710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9712" y="3408161"/>
            <a:ext cx="5111750" cy="2874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hu-HU" sz="3600" b="1" dirty="0" smtClean="0"/>
              <a:t>Generációk találkozása</a:t>
            </a:r>
            <a:br>
              <a:rPr lang="hu-HU" sz="3600" b="1" dirty="0" smtClean="0"/>
            </a:br>
            <a:r>
              <a:rPr lang="hu-HU" sz="3600" b="1" dirty="0" smtClean="0"/>
              <a:t>keszkenő kódex, vagy emotikon nyelv?</a:t>
            </a:r>
            <a:endParaRPr lang="hu-HU" sz="3600" b="1" dirty="0"/>
          </a:p>
        </p:txBody>
      </p:sp>
      <p:pic>
        <p:nvPicPr>
          <p:cNvPr id="3" name="Kép 2" descr="43551135_1860421697340552_7446257489101717504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1844824"/>
            <a:ext cx="6096000" cy="457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146" y="3140079"/>
            <a:ext cx="5575854" cy="370735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5484944" cy="36450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48086"/>
            <a:ext cx="8229600" cy="1442424"/>
          </a:xfrm>
        </p:spPr>
        <p:txBody>
          <a:bodyPr>
            <a:normAutofit/>
          </a:bodyPr>
          <a:lstStyle/>
          <a:p>
            <a:pPr algn="ctr"/>
            <a:r>
              <a:rPr lang="hu-HU" sz="3600" b="1" dirty="0" smtClean="0"/>
              <a:t>2019: új programelem: </a:t>
            </a:r>
            <a:br>
              <a:rPr lang="hu-HU" sz="3600" b="1" dirty="0" smtClean="0"/>
            </a:br>
            <a:r>
              <a:rPr lang="hu-HU" sz="3600" b="1" dirty="0" smtClean="0"/>
              <a:t>VILÁGTÁJAK ZAMATA</a:t>
            </a:r>
            <a:endParaRPr lang="hu-HU" sz="36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03648" y="1448496"/>
            <a:ext cx="8229600" cy="4489100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Szlogen: „A világ csodái- Felfedezések kora”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38" y="1988840"/>
            <a:ext cx="3304368" cy="302433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025285"/>
            <a:ext cx="4572000" cy="24003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101314"/>
            <a:ext cx="3888432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783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56176" cy="676635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998"/>
            <a:ext cx="4716016" cy="148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09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9924" y="704087"/>
            <a:ext cx="8016875" cy="1231075"/>
          </a:xfrm>
        </p:spPr>
        <p:txBody>
          <a:bodyPr>
            <a:normAutofit fontScale="90000"/>
          </a:bodyPr>
          <a:lstStyle/>
          <a:p>
            <a:pPr algn="ctr"/>
            <a:r>
              <a:rPr lang="hu-HU" sz="4400" dirty="0"/>
              <a:t>Egy rendkívüli év: 2020</a:t>
            </a:r>
            <a:br>
              <a:rPr lang="hu-HU" sz="4400" dirty="0"/>
            </a:br>
            <a:r>
              <a:rPr lang="hu-HU" sz="4400" dirty="0"/>
              <a:t>„Távol is közel</a:t>
            </a:r>
            <a:r>
              <a:rPr lang="hu-HU" dirty="0"/>
              <a:t>”</a:t>
            </a:r>
          </a:p>
        </p:txBody>
      </p:sp>
      <p:pic>
        <p:nvPicPr>
          <p:cNvPr id="4" name="Díjazták a Múzeumok Őszi Fesztiválja nyertes pályázóit _ Díjazták a Múzeumok ...-129419890093219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1935162"/>
            <a:ext cx="7804150" cy="4389437"/>
          </a:xfrm>
        </p:spPr>
      </p:pic>
    </p:spTree>
    <p:extLst>
      <p:ext uri="{BB962C8B-B14F-4D97-AF65-F5344CB8AC3E}">
        <p14:creationId xmlns:p14="http://schemas.microsoft.com/office/powerpoint/2010/main" val="290248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GENERÁCIÓK TALÁLKOZÁSA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" y="1847088"/>
            <a:ext cx="9144000" cy="496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6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80586" cy="316835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351" y="0"/>
            <a:ext cx="3967239" cy="515719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3168352"/>
            <a:ext cx="5016839" cy="350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02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pPr algn="ctr"/>
            <a:r>
              <a:rPr lang="hu-HU" dirty="0" smtClean="0"/>
              <a:t>Őszi múzeumi rendezvények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0" y="908720"/>
            <a:ext cx="4644008" cy="5256584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hu-HU" dirty="0" smtClean="0"/>
          </a:p>
          <a:p>
            <a:pPr algn="just"/>
            <a:r>
              <a:rPr lang="hu-HU" sz="3200" dirty="0" smtClean="0"/>
              <a:t>1950-es évek: </a:t>
            </a:r>
            <a:r>
              <a:rPr lang="hu-HU" sz="3200" b="1" dirty="0" smtClean="0"/>
              <a:t>Múzeumok Napja , Múzeumok Hete</a:t>
            </a:r>
            <a:r>
              <a:rPr lang="hu-HU" b="1" dirty="0" smtClean="0"/>
              <a:t>: </a:t>
            </a:r>
          </a:p>
          <a:p>
            <a:pPr algn="just"/>
            <a:endParaRPr lang="hu-HU" dirty="0" smtClean="0"/>
          </a:p>
          <a:p>
            <a:pPr algn="just">
              <a:buNone/>
            </a:pPr>
            <a:r>
              <a:rPr lang="hu-HU" u="sng" dirty="0" smtClean="0"/>
              <a:t>Cél: </a:t>
            </a:r>
            <a:r>
              <a:rPr lang="hu-HU" dirty="0" smtClean="0"/>
              <a:t>„felkelteni a közvélemény figyelmét a múzeumok</a:t>
            </a:r>
            <a:br>
              <a:rPr lang="hu-HU" dirty="0" smtClean="0"/>
            </a:br>
            <a:r>
              <a:rPr lang="hu-HU" dirty="0" smtClean="0"/>
              <a:t>iránt, hogy a múzeumok új kiállításokat nyissanak, </a:t>
            </a:r>
            <a:br>
              <a:rPr lang="hu-HU" dirty="0" smtClean="0"/>
            </a:br>
            <a:r>
              <a:rPr lang="hu-HU" dirty="0" err="1" smtClean="0"/>
              <a:t>szorsabbra</a:t>
            </a:r>
            <a:r>
              <a:rPr lang="hu-HU" dirty="0" smtClean="0"/>
              <a:t> vonják a látogatók és múzeumok kapcsolatát…”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4008" y="1412776"/>
            <a:ext cx="4028256" cy="4654117"/>
          </a:xfrm>
        </p:spPr>
        <p:txBody>
          <a:bodyPr>
            <a:normAutofit/>
          </a:bodyPr>
          <a:lstStyle/>
          <a:p>
            <a:r>
              <a:rPr lang="hu-HU" sz="3200" dirty="0" smtClean="0"/>
              <a:t>1962: </a:t>
            </a:r>
            <a:r>
              <a:rPr lang="hu-HU" sz="3200" b="1" dirty="0" smtClean="0"/>
              <a:t>Országos Múzeumi Hónap </a:t>
            </a:r>
            <a:endParaRPr lang="hu-HU" sz="3200" b="1" dirty="0"/>
          </a:p>
        </p:txBody>
      </p:sp>
      <p:pic>
        <p:nvPicPr>
          <p:cNvPr id="5" name="Kép 4" descr="HMHA_04775126_Orszagos_Muzeumi_Honap_Fejer_megyei_muzeumok_1964_oktob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2420888"/>
            <a:ext cx="3048000" cy="4236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0" y="3435115"/>
            <a:ext cx="4906888" cy="492664"/>
          </a:xfrm>
        </p:spPr>
        <p:txBody>
          <a:bodyPr>
            <a:noAutofit/>
          </a:bodyPr>
          <a:lstStyle/>
          <a:p>
            <a:pPr algn="ctr"/>
            <a:r>
              <a:rPr lang="hu-HU" sz="3600" dirty="0" smtClean="0"/>
              <a:t>2022:</a:t>
            </a:r>
            <a:br>
              <a:rPr lang="hu-HU" sz="3600" dirty="0" smtClean="0"/>
            </a:br>
            <a:r>
              <a:rPr lang="hu-HU" sz="3600" dirty="0" smtClean="0"/>
              <a:t>”Ezt mind fenntartjuk”</a:t>
            </a:r>
            <a:br>
              <a:rPr lang="hu-HU" sz="3600" dirty="0" smtClean="0"/>
            </a:br>
            <a:r>
              <a:rPr lang="hu-HU" sz="3600" dirty="0" smtClean="0"/>
              <a:t/>
            </a:r>
            <a:br>
              <a:rPr lang="hu-HU" sz="3600" dirty="0" smtClean="0"/>
            </a:br>
            <a:r>
              <a:rPr lang="hu-HU" sz="3600" dirty="0" smtClean="0"/>
              <a:t>Az idei év nehézsége:</a:t>
            </a:r>
            <a:br>
              <a:rPr lang="hu-HU" sz="3600" dirty="0" smtClean="0"/>
            </a:br>
            <a:r>
              <a:rPr lang="hu-HU" sz="3600" dirty="0" smtClean="0"/>
              <a:t>forráshiány</a:t>
            </a:r>
            <a:endParaRPr lang="hu-HU" sz="36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98939" cy="687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22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23728" y="692696"/>
            <a:ext cx="4752528" cy="432048"/>
          </a:xfrm>
        </p:spPr>
        <p:txBody>
          <a:bodyPr/>
          <a:lstStyle/>
          <a:p>
            <a:pPr algn="ctr"/>
            <a:r>
              <a:rPr lang="hu-HU" sz="3600" dirty="0" smtClean="0"/>
              <a:t>PROGGRAMJAINK:</a:t>
            </a:r>
            <a:endParaRPr lang="hu-HU" sz="360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07504" y="1196752"/>
            <a:ext cx="8636496" cy="6264696"/>
          </a:xfrm>
        </p:spPr>
        <p:txBody>
          <a:bodyPr>
            <a:normAutofit fontScale="47500" lnSpcReduction="20000"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4400" dirty="0">
                <a:solidFill>
                  <a:schemeClr val="bg1"/>
                </a:solidFill>
                <a:latin typeface="Arial Black" panose="020B0A04020102020204" pitchFamily="34" charset="0"/>
              </a:rPr>
              <a:t>ÉRTÉKEINK ÚJRAHASZNOSÍTVA </a:t>
            </a:r>
            <a:endParaRPr lang="hu-HU" sz="44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hu-HU" sz="4400" dirty="0">
                <a:latin typeface="Arial Black" panose="020B0A04020102020204" pitchFamily="34" charset="0"/>
              </a:rPr>
              <a:t> </a:t>
            </a:r>
            <a:r>
              <a:rPr lang="hu-HU" sz="4400" dirty="0" smtClean="0">
                <a:latin typeface="Arial Black" panose="020B0A04020102020204" pitchFamily="34" charset="0"/>
              </a:rPr>
              <a:t>    2022</a:t>
            </a:r>
            <a:r>
              <a:rPr lang="hu-HU" sz="4400" dirty="0">
                <a:latin typeface="Arial Black" panose="020B0A04020102020204" pitchFamily="34" charset="0"/>
              </a:rPr>
              <a:t>. OKT 12. 09:00 - </a:t>
            </a:r>
            <a:r>
              <a:rPr lang="hu-HU" sz="4400" dirty="0" smtClean="0">
                <a:latin typeface="Arial Black" panose="020B0A04020102020204" pitchFamily="34" charset="0"/>
              </a:rPr>
              <a:t>12:00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hu-HU" sz="4400" dirty="0" smtClean="0">
              <a:latin typeface="Arial Black" panose="020B0A04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4400" dirty="0">
                <a:solidFill>
                  <a:schemeClr val="bg1"/>
                </a:solidFill>
                <a:latin typeface="Arial Black" panose="020B0A04020102020204" pitchFamily="34" charset="0"/>
              </a:rPr>
              <a:t>VILÁGTÁJAK ZAMATA – MESÉS SPANYOL UTAZÁS: FÓKUSZBAN GRANADA ÉS </a:t>
            </a:r>
            <a:r>
              <a:rPr lang="hu-HU" sz="4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SEVILLA 2022.</a:t>
            </a:r>
          </a:p>
          <a:p>
            <a:r>
              <a:rPr lang="hu-HU" sz="44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hu-HU" sz="4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   </a:t>
            </a:r>
            <a:r>
              <a:rPr lang="hu-HU" sz="4400" dirty="0">
                <a:latin typeface="Arial Black" panose="020B0A04020102020204" pitchFamily="34" charset="0"/>
              </a:rPr>
              <a:t>OKT </a:t>
            </a:r>
            <a:r>
              <a:rPr lang="hu-HU" sz="4400" dirty="0" smtClean="0">
                <a:latin typeface="Arial Black" panose="020B0A04020102020204" pitchFamily="34" charset="0"/>
              </a:rPr>
              <a:t>22. </a:t>
            </a:r>
            <a:r>
              <a:rPr lang="hu-HU" sz="4400" dirty="0">
                <a:latin typeface="Arial Black" panose="020B0A04020102020204" pitchFamily="34" charset="0"/>
              </a:rPr>
              <a:t>16:00 - </a:t>
            </a:r>
            <a:r>
              <a:rPr lang="hu-HU" sz="4400" dirty="0" smtClean="0">
                <a:latin typeface="Arial Black" panose="020B0A04020102020204" pitchFamily="34" charset="0"/>
              </a:rPr>
              <a:t>18:00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hu-HU" sz="4400" dirty="0" smtClean="0">
              <a:latin typeface="Arial Black" panose="020B0A04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4400" b="1" dirty="0">
                <a:solidFill>
                  <a:schemeClr val="bg1"/>
                </a:solidFill>
                <a:latin typeface="Arial Black" panose="020B0A04020102020204" pitchFamily="34" charset="0"/>
              </a:rPr>
              <a:t>GENERÁCIÓK TALÁLKOZÁSA – A HÁZTARTÁSVEZETÉSTŐL AZ ÖRÖMTELI ÉS ILLENDŐ ÉTKEZÉSIG</a:t>
            </a:r>
          </a:p>
          <a:p>
            <a:r>
              <a:rPr lang="hu-HU" sz="4400" dirty="0" smtClean="0">
                <a:latin typeface="Arial Black" panose="020B0A04020102020204" pitchFamily="34" charset="0"/>
              </a:rPr>
              <a:t>      2022</a:t>
            </a:r>
            <a:r>
              <a:rPr lang="hu-HU" sz="4400" dirty="0">
                <a:latin typeface="Arial Black" panose="020B0A04020102020204" pitchFamily="34" charset="0"/>
              </a:rPr>
              <a:t>. OKT 27. 14:00 - </a:t>
            </a:r>
            <a:r>
              <a:rPr lang="hu-HU" sz="4400" dirty="0" smtClean="0">
                <a:latin typeface="Arial Black" panose="020B0A04020102020204" pitchFamily="34" charset="0"/>
              </a:rPr>
              <a:t>16:00</a:t>
            </a:r>
          </a:p>
          <a:p>
            <a:endParaRPr lang="hu-HU" sz="4400" dirty="0" smtClean="0">
              <a:latin typeface="Arial Black" panose="020B0A04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t-BR" sz="4400" dirty="0">
                <a:solidFill>
                  <a:schemeClr val="bg1"/>
                </a:solidFill>
                <a:latin typeface="Arial Black" panose="020B0A04020102020204" pitchFamily="34" charset="0"/>
              </a:rPr>
              <a:t>SENIOR TÁNCHÁZ </a:t>
            </a:r>
            <a:r>
              <a:rPr lang="pt-BR" sz="4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– 2022</a:t>
            </a:r>
            <a:endParaRPr lang="hu-HU" sz="4400" dirty="0" smtClean="0">
              <a:latin typeface="Arial Black" panose="020B0A04020102020204" pitchFamily="34" charset="0"/>
            </a:endParaRPr>
          </a:p>
          <a:p>
            <a:r>
              <a:rPr lang="hu-HU" sz="4400" dirty="0" smtClean="0">
                <a:latin typeface="Arial Black" panose="020B0A04020102020204" pitchFamily="34" charset="0"/>
              </a:rPr>
              <a:t>     </a:t>
            </a:r>
            <a:r>
              <a:rPr lang="pt-BR" sz="4400" dirty="0" smtClean="0">
                <a:latin typeface="Arial Black" panose="020B0A04020102020204" pitchFamily="34" charset="0"/>
              </a:rPr>
              <a:t> </a:t>
            </a:r>
            <a:r>
              <a:rPr lang="pt-BR" sz="4400" dirty="0">
                <a:latin typeface="Arial Black" panose="020B0A04020102020204" pitchFamily="34" charset="0"/>
              </a:rPr>
              <a:t>NOV 10. 15:00 - 17:00</a:t>
            </a:r>
            <a:r>
              <a:rPr lang="hu-HU" sz="4400" dirty="0">
                <a:latin typeface="Arial Black" panose="020B0A04020102020204" pitchFamily="34" charset="0"/>
              </a:rPr>
              <a:t>	</a:t>
            </a:r>
            <a:endParaRPr lang="hu-HU" sz="4400" dirty="0" smtClean="0">
              <a:latin typeface="Arial Black" panose="020B0A04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hu-HU" sz="4400" dirty="0" smtClean="0">
              <a:latin typeface="Arial Black" panose="020B0A04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4400" dirty="0">
                <a:solidFill>
                  <a:schemeClr val="bg1"/>
                </a:solidFill>
                <a:latin typeface="Arial Black" panose="020B0A04020102020204" pitchFamily="34" charset="0"/>
              </a:rPr>
              <a:t>FOTÓPÁLYÁZAT </a:t>
            </a:r>
            <a:r>
              <a:rPr lang="hu-HU" sz="4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VIRTUÁLIS KIÁLLÍTÁSHOZ</a:t>
            </a:r>
            <a:endParaRPr lang="hu-HU" sz="4400" dirty="0">
              <a:latin typeface="Arial Black" panose="020B0A04020102020204" pitchFamily="34" charset="0"/>
            </a:endParaRPr>
          </a:p>
          <a:p>
            <a:r>
              <a:rPr lang="hu-HU" sz="4400" dirty="0" smtClean="0">
                <a:latin typeface="Arial Black" panose="020B0A04020102020204" pitchFamily="34" charset="0"/>
              </a:rPr>
              <a:t>    2022</a:t>
            </a:r>
            <a:r>
              <a:rPr lang="hu-HU" sz="4400" dirty="0">
                <a:latin typeface="Arial Black" panose="020B0A04020102020204" pitchFamily="34" charset="0"/>
              </a:rPr>
              <a:t>. SZEP 30. - 2022. OKT 30.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hu-HU" sz="3300" dirty="0">
              <a:latin typeface="Arial Black" panose="020B0A04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03213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45967" y="188640"/>
            <a:ext cx="8305800" cy="1143000"/>
          </a:xfrm>
        </p:spPr>
        <p:txBody>
          <a:bodyPr>
            <a:noAutofit/>
          </a:bodyPr>
          <a:lstStyle/>
          <a:p>
            <a:pPr algn="ctr"/>
            <a:r>
              <a:rPr lang="hu-HU" sz="4000" dirty="0" smtClean="0"/>
              <a:t>NAGY SZERETETTEL </a:t>
            </a:r>
            <a:r>
              <a:rPr lang="hu-HU" sz="4000" smtClean="0"/>
              <a:t>VÁRUNK MINDENKIT </a:t>
            </a:r>
            <a:r>
              <a:rPr lang="hu-HU" sz="4000" dirty="0" smtClean="0"/>
              <a:t>PROGRAMJAINKRA!</a:t>
            </a:r>
            <a:endParaRPr lang="hu-HU" sz="40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67" y="1268760"/>
            <a:ext cx="8143619" cy="54118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079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640960" cy="1656184"/>
          </a:xfrm>
        </p:spPr>
        <p:txBody>
          <a:bodyPr>
            <a:noAutofit/>
          </a:bodyPr>
          <a:lstStyle/>
          <a:p>
            <a:pPr algn="just"/>
            <a:r>
              <a:rPr lang="hu-HU" sz="3600" b="1" dirty="0" smtClean="0"/>
              <a:t>Az ezredfordulón a múzeumi munka gyakorlatában a közönség szolgálata mindinkább elsődlegessé vált.</a:t>
            </a:r>
            <a:r>
              <a:rPr lang="hu-HU" sz="3600" dirty="0" smtClean="0"/>
              <a:t> </a:t>
            </a:r>
            <a:endParaRPr lang="hu-HU" sz="36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43608" y="2348880"/>
            <a:ext cx="7643192" cy="4176464"/>
          </a:xfrm>
        </p:spPr>
        <p:txBody>
          <a:bodyPr/>
          <a:lstStyle/>
          <a:p>
            <a:r>
              <a:rPr lang="hu-HU" sz="3200" dirty="0" smtClean="0"/>
              <a:t>Új stratégia terv: </a:t>
            </a:r>
            <a:r>
              <a:rPr lang="hu-HU" sz="3200" b="1" dirty="0" smtClean="0"/>
              <a:t>Múzeumok Mindenkinek</a:t>
            </a:r>
          </a:p>
          <a:p>
            <a:r>
              <a:rPr lang="hu-HU" sz="3200" b="1" dirty="0" smtClean="0"/>
              <a:t>Múzeumok Fókuszban- </a:t>
            </a:r>
            <a:r>
              <a:rPr lang="hu-HU" sz="3200" dirty="0" smtClean="0"/>
              <a:t>2003- </a:t>
            </a:r>
            <a:r>
              <a:rPr lang="hu-HU" sz="3200" dirty="0" err="1" smtClean="0"/>
              <a:t>ban</a:t>
            </a:r>
            <a:r>
              <a:rPr lang="hu-HU" sz="3200" dirty="0" smtClean="0"/>
              <a:t> elindult a MÚZEUMOK ÉJSZAKÁJA</a:t>
            </a:r>
          </a:p>
          <a:p>
            <a:r>
              <a:rPr lang="hu-HU" sz="3200" b="1" dirty="0" smtClean="0">
                <a:solidFill>
                  <a:schemeClr val="accent2">
                    <a:lumMod val="50000"/>
                  </a:schemeClr>
                </a:solidFill>
              </a:rPr>
              <a:t>A palettáról azonban hiányzott még egy fesztivál jellegű nagyrendezvény</a:t>
            </a:r>
            <a:endParaRPr lang="hu-H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06-programfuzet-borito-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-37529"/>
            <a:ext cx="4608512" cy="68955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4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59632" y="0"/>
            <a:ext cx="2743200" cy="1162050"/>
          </a:xfrm>
        </p:spPr>
        <p:txBody>
          <a:bodyPr/>
          <a:lstStyle/>
          <a:p>
            <a:r>
              <a:rPr lang="hu-HU" sz="3200" b="1" i="1" u="sng" dirty="0" smtClean="0"/>
              <a:t>CÉLOK:</a:t>
            </a:r>
            <a:endParaRPr lang="hu-HU" sz="3200" b="1" i="1" u="sng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-252536" y="1196752"/>
            <a:ext cx="4176464" cy="525658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hu-HU" i="1" dirty="0" smtClean="0"/>
              <a:t>,</a:t>
            </a:r>
            <a:r>
              <a:rPr lang="hu-HU" sz="2000" i="1" dirty="0" smtClean="0"/>
              <a:t/>
            </a:r>
            <a:br>
              <a:rPr lang="hu-HU" sz="2000" i="1" dirty="0" smtClean="0"/>
            </a:br>
            <a:r>
              <a:rPr lang="hu-HU" sz="2000" i="1" dirty="0" smtClean="0"/>
              <a:t> </a:t>
            </a:r>
            <a:r>
              <a:rPr lang="hu-HU" sz="2800" i="1" cap="all" dirty="0" smtClean="0"/>
              <a:t>- </a:t>
            </a:r>
            <a:r>
              <a:rPr lang="hu-HU" sz="2800" cap="all" dirty="0" smtClean="0"/>
              <a:t>hagyomány teremtése</a:t>
            </a:r>
            <a:endParaRPr lang="hu-HU" sz="2800" i="1" cap="all" dirty="0" smtClean="0"/>
          </a:p>
          <a:p>
            <a:pPr algn="ctr"/>
            <a:r>
              <a:rPr lang="hu-HU" sz="2800" i="1" dirty="0" smtClean="0"/>
              <a:t> </a:t>
            </a:r>
          </a:p>
          <a:p>
            <a:pPr marL="457200" indent="-457200" algn="ctr">
              <a:buFontTx/>
              <a:buChar char="-"/>
            </a:pPr>
            <a:r>
              <a:rPr lang="hu-HU" sz="2800" cap="all" dirty="0" smtClean="0"/>
              <a:t>egy évente megismétlődő, hosszabb időszakon átívelő </a:t>
            </a:r>
            <a:r>
              <a:rPr lang="hu-HU" sz="2800" cap="all" dirty="0" err="1" smtClean="0"/>
              <a:t>rendezvényso</a:t>
            </a:r>
            <a:r>
              <a:rPr lang="hu-HU" sz="2800" cap="all" dirty="0" smtClean="0"/>
              <a:t>-</a:t>
            </a:r>
            <a:br>
              <a:rPr lang="hu-HU" sz="2800" cap="all" dirty="0" smtClean="0"/>
            </a:br>
            <a:r>
              <a:rPr lang="hu-HU" sz="2800" cap="all" dirty="0" err="1" smtClean="0"/>
              <a:t>rozat</a:t>
            </a:r>
            <a:r>
              <a:rPr lang="hu-HU" sz="2800" cap="all" dirty="0" smtClean="0"/>
              <a:t> minél több múzeum – </a:t>
            </a:r>
          </a:p>
          <a:p>
            <a:pPr marL="457200" indent="-457200" algn="ctr">
              <a:buFontTx/>
              <a:buChar char="-"/>
            </a:pPr>
            <a:r>
              <a:rPr lang="hu-HU" sz="2800" cap="all" dirty="0" smtClean="0"/>
              <a:t>kiemelten</a:t>
            </a:r>
            <a:br>
              <a:rPr lang="hu-HU" sz="2800" cap="all" dirty="0" smtClean="0"/>
            </a:br>
            <a:r>
              <a:rPr lang="hu-HU" sz="2800" cap="all" dirty="0" smtClean="0"/>
              <a:t>a vidéki múzeumok- </a:t>
            </a:r>
          </a:p>
          <a:p>
            <a:pPr marL="457200" indent="-457200" algn="ctr">
              <a:buFontTx/>
              <a:buChar char="-"/>
            </a:pPr>
            <a:r>
              <a:rPr lang="hu-HU" sz="2800" cap="all" dirty="0" smtClean="0"/>
              <a:t> részvételével</a:t>
            </a:r>
            <a:r>
              <a:rPr lang="hu-HU" sz="2400" i="1" cap="all" dirty="0" smtClean="0"/>
              <a:t>.</a:t>
            </a:r>
            <a:endParaRPr lang="hu-HU" sz="2400" cap="all" dirty="0" smtClean="0"/>
          </a:p>
          <a:p>
            <a:r>
              <a:rPr lang="hu-HU" dirty="0" smtClean="0"/>
              <a:t>- </a:t>
            </a:r>
            <a:endParaRPr lang="hu-HU" dirty="0"/>
          </a:p>
        </p:txBody>
      </p:sp>
      <p:pic>
        <p:nvPicPr>
          <p:cNvPr id="5" name="Tartalom helye 4" descr="br2734a_kicsi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002832" y="1484784"/>
            <a:ext cx="4980279" cy="42484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76672"/>
            <a:ext cx="2746648" cy="1138138"/>
          </a:xfrm>
        </p:spPr>
        <p:txBody>
          <a:bodyPr>
            <a:noAutofit/>
          </a:bodyPr>
          <a:lstStyle/>
          <a:p>
            <a:r>
              <a:rPr lang="hu-HU" sz="4000" b="1" dirty="0" smtClean="0">
                <a:solidFill>
                  <a:schemeClr val="tx1"/>
                </a:solidFill>
              </a:rPr>
              <a:t>Kezdetben….</a:t>
            </a:r>
            <a:br>
              <a:rPr lang="hu-HU" sz="4000" b="1" dirty="0" smtClean="0">
                <a:solidFill>
                  <a:schemeClr val="tx1"/>
                </a:solidFill>
              </a:rPr>
            </a:br>
            <a:endParaRPr lang="hu-HU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3172" name="Group 100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943350"/>
        </p:xfrm>
        <a:graphic>
          <a:graphicData uri="http://schemas.openxmlformats.org/drawingml/2006/table">
            <a:tbl>
              <a:tblPr/>
              <a:tblGrid>
                <a:gridCol w="36607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971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716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048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hu-H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2006</a:t>
                      </a:r>
                      <a:endParaRPr kumimoji="0" lang="hu-H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2007</a:t>
                      </a:r>
                      <a:endParaRPr kumimoji="0" lang="hu-H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48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Múzeumok száma</a:t>
                      </a:r>
                      <a:endParaRPr kumimoji="0" lang="hu-H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           49    </a:t>
                      </a:r>
                      <a:endParaRPr kumimoji="0" lang="hu-H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      75    </a:t>
                      </a:r>
                      <a:endParaRPr kumimoji="0" lang="hu-H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048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Programok száma</a:t>
                      </a:r>
                      <a:endParaRPr kumimoji="0" lang="hu-H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         300    </a:t>
                      </a:r>
                      <a:endParaRPr kumimoji="0" lang="hu-H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    410    </a:t>
                      </a:r>
                      <a:endParaRPr kumimoji="0" lang="hu-H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048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Programnapok száma</a:t>
                      </a:r>
                      <a:endParaRPr kumimoji="0" lang="hu-H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         128    </a:t>
                      </a:r>
                      <a:endParaRPr kumimoji="0" lang="hu-HU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    184    </a:t>
                      </a:r>
                      <a:endParaRPr kumimoji="0" lang="hu-H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5" name="Kép 4" descr="Muzeumok osze_fekv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6096" y="0"/>
            <a:ext cx="5437904" cy="1480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3166120" cy="1162050"/>
          </a:xfrm>
        </p:spPr>
        <p:txBody>
          <a:bodyPr/>
          <a:lstStyle/>
          <a:p>
            <a:pPr algn="ctr"/>
            <a:r>
              <a:rPr lang="hu-HU" b="1" dirty="0" smtClean="0"/>
              <a:t>Kidolgozott </a:t>
            </a:r>
            <a:r>
              <a:rPr lang="hu-HU" b="1" dirty="0" err="1" smtClean="0"/>
              <a:t>progamjavasalatok</a:t>
            </a:r>
            <a:r>
              <a:rPr lang="hu-HU" b="1" dirty="0" smtClean="0"/>
              <a:t>,</a:t>
            </a:r>
            <a:br>
              <a:rPr lang="hu-HU" b="1" dirty="0" smtClean="0"/>
            </a:br>
            <a:r>
              <a:rPr lang="hu-HU" b="1" dirty="0" smtClean="0"/>
              <a:t>6 tematika</a:t>
            </a:r>
            <a:endParaRPr lang="hu-HU" b="1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539552" y="1700808"/>
            <a:ext cx="2743200" cy="4572000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hu-HU" sz="2000" b="1" dirty="0" smtClean="0"/>
              <a:t>Térjünk a tárgyra;</a:t>
            </a:r>
          </a:p>
          <a:p>
            <a:pPr marL="342900" indent="-342900">
              <a:buAutoNum type="arabicPeriod"/>
            </a:pPr>
            <a:r>
              <a:rPr lang="hu-HU" sz="2000" b="1" dirty="0" smtClean="0"/>
              <a:t> 2. </a:t>
            </a:r>
            <a:r>
              <a:rPr lang="hu-HU" sz="2000" b="1" dirty="0" err="1" smtClean="0"/>
              <a:t>Régészkedjünk</a:t>
            </a:r>
            <a:r>
              <a:rPr lang="hu-HU" sz="2000" b="1" dirty="0" smtClean="0"/>
              <a:t>! Régészeti örökségünk; </a:t>
            </a:r>
          </a:p>
          <a:p>
            <a:pPr marL="342900" indent="-342900">
              <a:buAutoNum type="arabicPeriod"/>
            </a:pPr>
            <a:r>
              <a:rPr lang="hu-HU" sz="2000" b="1" dirty="0" smtClean="0"/>
              <a:t>3. A zene hullámhosszán;</a:t>
            </a:r>
            <a:br>
              <a:rPr lang="hu-HU" sz="2000" b="1" dirty="0" smtClean="0"/>
            </a:br>
            <a:r>
              <a:rPr lang="hu-HU" sz="2000" b="1" dirty="0" smtClean="0"/>
              <a:t>4. Építészeti örökségünk; </a:t>
            </a:r>
          </a:p>
          <a:p>
            <a:pPr marL="342900" indent="-342900">
              <a:buAutoNum type="arabicPeriod"/>
            </a:pPr>
            <a:r>
              <a:rPr lang="hu-HU" sz="2000" b="1" dirty="0" smtClean="0"/>
              <a:t>5. Herman Ottó Program ; </a:t>
            </a:r>
          </a:p>
          <a:p>
            <a:pPr marL="342900" indent="-342900">
              <a:buAutoNum type="arabicPeriod"/>
            </a:pPr>
            <a:r>
              <a:rPr lang="hu-HU" sz="2000" b="1" dirty="0" smtClean="0"/>
              <a:t>6. Szabadtéri múzeumok Márton nap vigassága</a:t>
            </a:r>
            <a:endParaRPr lang="hu-HU" sz="2000" b="1" dirty="0"/>
          </a:p>
        </p:txBody>
      </p:sp>
      <p:pic>
        <p:nvPicPr>
          <p:cNvPr id="5" name="Tartalom helye 4" descr="őszi fesztivál 2006-os program_page-0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067944" y="0"/>
            <a:ext cx="4248472" cy="624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07704" y="692696"/>
            <a:ext cx="4536504" cy="936104"/>
          </a:xfrm>
        </p:spPr>
        <p:txBody>
          <a:bodyPr/>
          <a:lstStyle/>
          <a:p>
            <a:pPr algn="ctr"/>
            <a:r>
              <a:rPr lang="hu-HU" sz="4400" dirty="0" smtClean="0"/>
              <a:t/>
            </a:r>
            <a:br>
              <a:rPr lang="hu-HU" sz="4400" dirty="0" smtClean="0"/>
            </a:br>
            <a:r>
              <a:rPr lang="hu-HU" sz="4400" dirty="0"/>
              <a:t/>
            </a:r>
            <a:br>
              <a:rPr lang="hu-HU" sz="4400" dirty="0"/>
            </a:br>
            <a:r>
              <a:rPr lang="hu-HU" sz="4000" dirty="0" smtClean="0"/>
              <a:t>KOMMUNIKÁCIÓ</a:t>
            </a:r>
            <a:br>
              <a:rPr lang="hu-HU" sz="4000" dirty="0" smtClean="0"/>
            </a:br>
            <a:r>
              <a:rPr lang="hu-HU" sz="3600" dirty="0" smtClean="0"/>
              <a:t>2007-2011</a:t>
            </a:r>
            <a:endParaRPr lang="hu-HU" sz="360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79512" y="1646938"/>
            <a:ext cx="7691953" cy="2577707"/>
          </a:xfrm>
        </p:spPr>
        <p:txBody>
          <a:bodyPr>
            <a:noAutofit/>
          </a:bodyPr>
          <a:lstStyle/>
          <a:p>
            <a:pPr algn="ctr"/>
            <a:r>
              <a:rPr lang="hu-HU" sz="3200" b="1" dirty="0" smtClean="0"/>
              <a:t>Pesti Est különszámaként (és terjesztésében) évente 50 ezer </a:t>
            </a:r>
            <a:r>
              <a:rPr lang="hu-HU" sz="3200" b="1" dirty="0" err="1" smtClean="0"/>
              <a:t>pél</a:t>
            </a:r>
            <a:r>
              <a:rPr lang="hu-HU" sz="3200" b="1" dirty="0" smtClean="0"/>
              <a:t>-</a:t>
            </a:r>
            <a:br>
              <a:rPr lang="hu-HU" sz="3200" b="1" dirty="0" smtClean="0"/>
            </a:br>
            <a:r>
              <a:rPr lang="hu-HU" sz="3200" b="1" dirty="0" err="1" smtClean="0"/>
              <a:t>dányban</a:t>
            </a:r>
            <a:r>
              <a:rPr lang="hu-HU" sz="3200" b="1" dirty="0" smtClean="0"/>
              <a:t> jelent meg a Múzeumok Őszi Fesztiválja programfüzet</a:t>
            </a:r>
          </a:p>
          <a:p>
            <a:pPr algn="ctr"/>
            <a:endParaRPr lang="hu-HU" sz="3200" b="1" dirty="0"/>
          </a:p>
          <a:p>
            <a:r>
              <a:rPr lang="hu-HU" sz="32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</a:p>
          <a:p>
            <a:r>
              <a:rPr lang="hu-HU" sz="32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2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Később 2013-tól</a:t>
            </a:r>
            <a:endParaRPr lang="hu-HU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861048"/>
            <a:ext cx="2013336" cy="29249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Áramlás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Áramlás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Áramlás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657</TotalTime>
  <Words>333</Words>
  <Application>Microsoft Office PowerPoint</Application>
  <PresentationFormat>Diavetítés a képernyőre (4:3 oldalarány)</PresentationFormat>
  <Paragraphs>98</Paragraphs>
  <Slides>32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32</vt:i4>
      </vt:variant>
    </vt:vector>
  </HeadingPairs>
  <TitlesOfParts>
    <vt:vector size="39" baseType="lpstr">
      <vt:lpstr>Arial</vt:lpstr>
      <vt:lpstr>Arial Black</vt:lpstr>
      <vt:lpstr>Calibri</vt:lpstr>
      <vt:lpstr>Constantia</vt:lpstr>
      <vt:lpstr>Wingdings</vt:lpstr>
      <vt:lpstr>Wingdings 2</vt:lpstr>
      <vt:lpstr>Áramlás</vt:lpstr>
      <vt:lpstr>SZÉPKORÚAK A MÚZEUMOK ŐSZI FESZTIVÁLJÁN</vt:lpstr>
      <vt:lpstr>„ITT VAN AZ ŐSZ, ITT VAN ÚJRA”- DE MIÉRT PONT AZ ŐSZ? EGY KIS FESZTIVÁL TÖRTÉNET DIÓHÉJBAN </vt:lpstr>
      <vt:lpstr>Őszi múzeumi rendezvények</vt:lpstr>
      <vt:lpstr>Az ezredfordulón a múzeumi munka gyakorlatában a közönség szolgálata mindinkább elsődlegessé vált. </vt:lpstr>
      <vt:lpstr>PowerPoint bemutató</vt:lpstr>
      <vt:lpstr>CÉLOK:</vt:lpstr>
      <vt:lpstr>Kezdetben…. </vt:lpstr>
      <vt:lpstr>Kidolgozott progamjavasalatok, 6 tematika</vt:lpstr>
      <vt:lpstr>  KOMMUNIKÁCIÓ 2007-2011</vt:lpstr>
      <vt:lpstr> </vt:lpstr>
      <vt:lpstr>A változások éve: 2013</vt:lpstr>
      <vt:lpstr>ÚJDONSÁG MÉG:</vt:lpstr>
      <vt:lpstr>PIKTOGRAMOK:</vt:lpstr>
      <vt:lpstr>SZAKMAI PROGRAMOK Országos Múzeumpedagógiai Tanévnyitó- Kezdetét veszi a Múzeumok Őszi Fesztiválja</vt:lpstr>
      <vt:lpstr>Néhány szlogen:</vt:lpstr>
      <vt:lpstr>2016:   Építs hidat!– HÍD, ami összeköt!  (A Széchényi emlékév által inspirált ) Körbetekertük a szolnoki hidak egy részét</vt:lpstr>
      <vt:lpstr>PowerPoint bemutató</vt:lpstr>
      <vt:lpstr>MÚZEUMI ŐSZBÚCSÚZTATÓ</vt:lpstr>
      <vt:lpstr>2017:  „Az ajtó nyitva áll”</vt:lpstr>
      <vt:lpstr>PowerPoint bemutató</vt:lpstr>
      <vt:lpstr>2018:                         </vt:lpstr>
      <vt:lpstr>KÉT PROGRAM LÉTRJÖTTÉHEZ JÁRULT HOZZÁ EZ A  GYÖNYÖRŰ IDŐSZAKI KIÁLLÍTÁS</vt:lpstr>
      <vt:lpstr>Generációk találkozása keszkenő kódex, vagy emotikon nyelv?</vt:lpstr>
      <vt:lpstr>PowerPoint bemutató</vt:lpstr>
      <vt:lpstr>2019: új programelem:  VILÁGTÁJAK ZAMATA</vt:lpstr>
      <vt:lpstr>PowerPoint bemutató</vt:lpstr>
      <vt:lpstr>Egy rendkívüli év: 2020 „Távol is közel”</vt:lpstr>
      <vt:lpstr>GENERÁCIÓK TALÁLKOZÁSA</vt:lpstr>
      <vt:lpstr>PowerPoint bemutató</vt:lpstr>
      <vt:lpstr>2022: ”Ezt mind fenntartjuk”  Az idei év nehézsége: forráshiány</vt:lpstr>
      <vt:lpstr>PROGGRAMJAINK:</vt:lpstr>
      <vt:lpstr>NAGY SZERETETTEL VÁRUNK MINDENKIT PROGRAMJAINKRA!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SZÉPKOR</dc:title>
  <dc:creator>Barláné Kriszta</dc:creator>
  <cp:lastModifiedBy>Sebestyén Andrea</cp:lastModifiedBy>
  <cp:revision>56</cp:revision>
  <dcterms:created xsi:type="dcterms:W3CDTF">2022-09-18T11:26:45Z</dcterms:created>
  <dcterms:modified xsi:type="dcterms:W3CDTF">2022-10-13T08:23:11Z</dcterms:modified>
</cp:coreProperties>
</file>